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notesMasterIdLst>
    <p:notesMasterId r:id="rId13"/>
  </p:notesMasterIdLst>
  <p:sldIdLst>
    <p:sldId id="258" r:id="rId2"/>
    <p:sldId id="266" r:id="rId3"/>
    <p:sldId id="272" r:id="rId4"/>
    <p:sldId id="261" r:id="rId5"/>
    <p:sldId id="259" r:id="rId6"/>
    <p:sldId id="271" r:id="rId7"/>
    <p:sldId id="270" r:id="rId8"/>
    <p:sldId id="267" r:id="rId9"/>
    <p:sldId id="273" r:id="rId10"/>
    <p:sldId id="264" r:id="rId11"/>
    <p:sldId id="262" r:id="rId1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12"/>
  </p:normalViewPr>
  <p:slideViewPr>
    <p:cSldViewPr snapToGrid="0">
      <p:cViewPr varScale="1">
        <p:scale>
          <a:sx n="63" d="100"/>
          <a:sy n="63" d="100"/>
        </p:scale>
        <p:origin x="78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DEF3C0-DCBA-4BC6-8F7F-976DC618257D}" type="datetimeFigureOut">
              <a:rPr lang="fr-FR" smtClean="0"/>
              <a:t>02/05/2024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B2B157-9D1C-4821-B490-9DB85F82D577}" type="slidenum">
              <a:rPr lang="fr-FR" smtClean="0"/>
              <a:t>‹N°›</a:t>
            </a:fld>
            <a:endParaRPr lang="fr-FR"/>
          </a:p>
        </p:txBody>
      </p:sp>
    </p:spTree>
    <p:extLst>
      <p:ext uri="{BB962C8B-B14F-4D97-AF65-F5344CB8AC3E}">
        <p14:creationId xmlns:p14="http://schemas.microsoft.com/office/powerpoint/2010/main" val="111675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BB2B157-9D1C-4821-B490-9DB85F82D577}" type="slidenum">
              <a:rPr lang="fr-FR" smtClean="0"/>
              <a:t>9</a:t>
            </a:fld>
            <a:endParaRPr lang="fr-FR"/>
          </a:p>
        </p:txBody>
      </p:sp>
    </p:spTree>
    <p:extLst>
      <p:ext uri="{BB962C8B-B14F-4D97-AF65-F5344CB8AC3E}">
        <p14:creationId xmlns:p14="http://schemas.microsoft.com/office/powerpoint/2010/main" val="2641773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999A8DD2-C443-44AD-85B3-4CE72B962C5F}" type="datetimeFigureOut">
              <a:rPr lang="en-US" smtClean="0"/>
              <a:t>5/2/2024</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FA4FCA09-A334-4A38-8A78-E51DCD588AB3}" type="slidenum">
              <a:rPr lang="en-US" smtClean="0"/>
              <a:t>‹N°›</a:t>
            </a:fld>
            <a:endParaRPr lang="en-US"/>
          </a:p>
        </p:txBody>
      </p:sp>
    </p:spTree>
    <p:extLst>
      <p:ext uri="{BB962C8B-B14F-4D97-AF65-F5344CB8AC3E}">
        <p14:creationId xmlns:p14="http://schemas.microsoft.com/office/powerpoint/2010/main" val="2902056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999A8DD2-C443-44AD-85B3-4CE72B962C5F}" type="datetimeFigureOut">
              <a:rPr lang="en-US" smtClean="0"/>
              <a:t>5/2/2024</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FA4FCA09-A334-4A38-8A78-E51DCD588AB3}" type="slidenum">
              <a:rPr lang="en-US" smtClean="0"/>
              <a:t>‹N°›</a:t>
            </a:fld>
            <a:endParaRPr lang="en-US"/>
          </a:p>
        </p:txBody>
      </p:sp>
    </p:spTree>
    <p:extLst>
      <p:ext uri="{BB962C8B-B14F-4D97-AF65-F5344CB8AC3E}">
        <p14:creationId xmlns:p14="http://schemas.microsoft.com/office/powerpoint/2010/main" val="2349726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99A8DD2-C443-44AD-85B3-4CE72B962C5F}" type="datetimeFigureOut">
              <a:rPr lang="en-US" smtClean="0"/>
              <a:t>5/2/2024</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FA4FCA09-A334-4A38-8A78-E51DCD588AB3}" type="slidenum">
              <a:rPr lang="en-US" smtClean="0"/>
              <a:t>‹N°›</a:t>
            </a:fld>
            <a:endParaRPr lang="en-US"/>
          </a:p>
        </p:txBody>
      </p:sp>
    </p:spTree>
    <p:extLst>
      <p:ext uri="{BB962C8B-B14F-4D97-AF65-F5344CB8AC3E}">
        <p14:creationId xmlns:p14="http://schemas.microsoft.com/office/powerpoint/2010/main" val="574878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99A8DD2-C443-44AD-85B3-4CE72B962C5F}" type="datetimeFigureOut">
              <a:rPr lang="en-US" smtClean="0"/>
              <a:t>5/2/2024</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FA4FCA09-A334-4A38-8A78-E51DCD588AB3}" type="slidenum">
              <a:rPr lang="en-US" smtClean="0"/>
              <a:t>‹N°›</a:t>
            </a:fld>
            <a:endParaRPr lang="en-US"/>
          </a:p>
        </p:txBody>
      </p:sp>
    </p:spTree>
    <p:extLst>
      <p:ext uri="{BB962C8B-B14F-4D97-AF65-F5344CB8AC3E}">
        <p14:creationId xmlns:p14="http://schemas.microsoft.com/office/powerpoint/2010/main" val="3749709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999A8DD2-C443-44AD-85B3-4CE72B962C5F}" type="datetimeFigureOut">
              <a:rPr lang="en-US" smtClean="0"/>
              <a:t>5/2/2024</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FA4FCA09-A334-4A38-8A78-E51DCD588AB3}" type="slidenum">
              <a:rPr lang="en-US" smtClean="0"/>
              <a:t>‹N°›</a:t>
            </a:fld>
            <a:endParaRPr lang="en-US"/>
          </a:p>
        </p:txBody>
      </p:sp>
    </p:spTree>
    <p:extLst>
      <p:ext uri="{BB962C8B-B14F-4D97-AF65-F5344CB8AC3E}">
        <p14:creationId xmlns:p14="http://schemas.microsoft.com/office/powerpoint/2010/main" val="1184767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99A8DD2-C443-44AD-85B3-4CE72B962C5F}" type="datetimeFigureOut">
              <a:rPr lang="en-US" smtClean="0"/>
              <a:t>5/2/2024</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FA4FCA09-A334-4A38-8A78-E51DCD588AB3}" type="slidenum">
              <a:rPr lang="en-US" smtClean="0"/>
              <a:t>‹N°›</a:t>
            </a:fld>
            <a:endParaRPr lang="en-US"/>
          </a:p>
        </p:txBody>
      </p:sp>
    </p:spTree>
    <p:extLst>
      <p:ext uri="{BB962C8B-B14F-4D97-AF65-F5344CB8AC3E}">
        <p14:creationId xmlns:p14="http://schemas.microsoft.com/office/powerpoint/2010/main" val="3403026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999A8DD2-C443-44AD-85B3-4CE72B962C5F}" type="datetimeFigureOut">
              <a:rPr lang="en-US" smtClean="0"/>
              <a:t>5/2/2024</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FA4FCA09-A334-4A38-8A78-E51DCD588AB3}" type="slidenum">
              <a:rPr lang="en-US" smtClean="0"/>
              <a:t>‹N°›</a:t>
            </a:fld>
            <a:endParaRPr lang="en-US"/>
          </a:p>
        </p:txBody>
      </p:sp>
    </p:spTree>
    <p:extLst>
      <p:ext uri="{BB962C8B-B14F-4D97-AF65-F5344CB8AC3E}">
        <p14:creationId xmlns:p14="http://schemas.microsoft.com/office/powerpoint/2010/main" val="709112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999A8DD2-C443-44AD-85B3-4CE72B962C5F}" type="datetimeFigureOut">
              <a:rPr lang="en-US" smtClean="0"/>
              <a:t>5/2/2024</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FA4FCA09-A334-4A38-8A78-E51DCD588AB3}" type="slidenum">
              <a:rPr lang="en-US" smtClean="0"/>
              <a:t>‹N°›</a:t>
            </a:fld>
            <a:endParaRPr lang="en-US"/>
          </a:p>
        </p:txBody>
      </p:sp>
    </p:spTree>
    <p:extLst>
      <p:ext uri="{BB962C8B-B14F-4D97-AF65-F5344CB8AC3E}">
        <p14:creationId xmlns:p14="http://schemas.microsoft.com/office/powerpoint/2010/main" val="2570287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999A8DD2-C443-44AD-85B3-4CE72B962C5F}" type="datetimeFigureOut">
              <a:rPr lang="en-US" smtClean="0"/>
              <a:t>5/2/2024</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FA4FCA09-A334-4A38-8A78-E51DCD588AB3}" type="slidenum">
              <a:rPr lang="en-US" smtClean="0"/>
              <a:t>‹N°›</a:t>
            </a:fld>
            <a:endParaRPr lang="en-US"/>
          </a:p>
        </p:txBody>
      </p:sp>
    </p:spTree>
    <p:extLst>
      <p:ext uri="{BB962C8B-B14F-4D97-AF65-F5344CB8AC3E}">
        <p14:creationId xmlns:p14="http://schemas.microsoft.com/office/powerpoint/2010/main" val="1179293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999A8DD2-C443-44AD-85B3-4CE72B962C5F}" type="datetimeFigureOut">
              <a:rPr lang="en-US" smtClean="0"/>
              <a:t>5/2/2024</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FA4FCA09-A334-4A38-8A78-E51DCD588AB3}" type="slidenum">
              <a:rPr lang="en-US" smtClean="0"/>
              <a:t>‹N°›</a:t>
            </a:fld>
            <a:endParaRPr lang="en-US"/>
          </a:p>
        </p:txBody>
      </p:sp>
    </p:spTree>
    <p:extLst>
      <p:ext uri="{BB962C8B-B14F-4D97-AF65-F5344CB8AC3E}">
        <p14:creationId xmlns:p14="http://schemas.microsoft.com/office/powerpoint/2010/main" val="59992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99A8DD2-C443-44AD-85B3-4CE72B962C5F}" type="datetimeFigureOut">
              <a:rPr lang="en-US" smtClean="0"/>
              <a:t>5/2/2024</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FA4FCA09-A334-4A38-8A78-E51DCD588AB3}" type="slidenum">
              <a:rPr lang="en-US" smtClean="0"/>
              <a:t>‹N°›</a:t>
            </a:fld>
            <a:endParaRPr lang="en-US"/>
          </a:p>
        </p:txBody>
      </p:sp>
    </p:spTree>
    <p:extLst>
      <p:ext uri="{BB962C8B-B14F-4D97-AF65-F5344CB8AC3E}">
        <p14:creationId xmlns:p14="http://schemas.microsoft.com/office/powerpoint/2010/main" val="607291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300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999A8DD2-C443-44AD-85B3-4CE72B962C5F}" type="datetimeFigureOut">
              <a:rPr lang="en-US" smtClean="0"/>
              <a:t>5/2/2024</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FA4FCA09-A334-4A38-8A78-E51DCD588AB3}" type="slidenum">
              <a:rPr lang="en-US" smtClean="0"/>
              <a:t>‹N°›</a:t>
            </a:fld>
            <a:endParaRPr lang="en-US"/>
          </a:p>
        </p:txBody>
      </p:sp>
    </p:spTree>
    <p:extLst>
      <p:ext uri="{BB962C8B-B14F-4D97-AF65-F5344CB8AC3E}">
        <p14:creationId xmlns:p14="http://schemas.microsoft.com/office/powerpoint/2010/main" val="183552865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7" r:id="rId6"/>
    <p:sldLayoutId id="2147483732" r:id="rId7"/>
    <p:sldLayoutId id="2147483733" r:id="rId8"/>
    <p:sldLayoutId id="2147483734" r:id="rId9"/>
    <p:sldLayoutId id="2147483736" r:id="rId10"/>
    <p:sldLayoutId id="2147483735" r:id="rId11"/>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5" name="Image 4" descr="Une image contenant texte, graphisme, capture d’écran, Graphique&#10;&#10;Description générée automatiquement">
            <a:extLst>
              <a:ext uri="{FF2B5EF4-FFF2-40B4-BE49-F238E27FC236}">
                <a16:creationId xmlns:a16="http://schemas.microsoft.com/office/drawing/2014/main" id="{016343C1-F384-F8ED-1237-F6C5E8120E1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8046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228DCC-65E2-A7D2-A144-912A12338B7F}"/>
              </a:ext>
            </a:extLst>
          </p:cNvPr>
          <p:cNvSpPr>
            <a:spLocks noGrp="1"/>
          </p:cNvSpPr>
          <p:nvPr>
            <p:ph type="title"/>
          </p:nvPr>
        </p:nvSpPr>
        <p:spPr>
          <a:xfrm>
            <a:off x="612648" y="548640"/>
            <a:ext cx="10653578" cy="890016"/>
          </a:xfrm>
        </p:spPr>
        <p:txBody>
          <a:bodyPr>
            <a:normAutofit/>
          </a:bodyPr>
          <a:lstStyle/>
          <a:p>
            <a:pPr algn="ctr"/>
            <a:r>
              <a:rPr lang="fr-FR" sz="5400" dirty="0">
                <a:latin typeface="Comic Sans MS" panose="030F0902030302020204" pitchFamily="66" charset="0"/>
              </a:rPr>
              <a:t>Nos partenaires </a:t>
            </a:r>
          </a:p>
        </p:txBody>
      </p:sp>
      <p:pic>
        <p:nvPicPr>
          <p:cNvPr id="8" name="Espace réservé du contenu 7" descr="Une image contenant Graphique, clipart, conception&#10;&#10;Description générée automatiquement">
            <a:extLst>
              <a:ext uri="{FF2B5EF4-FFF2-40B4-BE49-F238E27FC236}">
                <a16:creationId xmlns:a16="http://schemas.microsoft.com/office/drawing/2014/main" id="{1642D54E-907F-58E4-C0B7-41C0FE22587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2568"/>
          <a:stretch/>
        </p:blipFill>
        <p:spPr bwMode="auto">
          <a:xfrm>
            <a:off x="593440" y="2005889"/>
            <a:ext cx="1743076" cy="1498727"/>
          </a:xfrm>
          <a:prstGeom prst="rect">
            <a:avLst/>
          </a:prstGeom>
          <a:ln>
            <a:noFill/>
          </a:ln>
          <a:extLst>
            <a:ext uri="{53640926-AAD7-44D8-BBD7-CCE9431645EC}">
              <a14:shadowObscured xmlns:a14="http://schemas.microsoft.com/office/drawing/2010/main"/>
            </a:ext>
          </a:extLst>
        </p:spPr>
      </p:pic>
      <p:pic>
        <p:nvPicPr>
          <p:cNvPr id="9" name="Image 8" descr="Une image contenant logo, cercle, Police, texte&#10;&#10;Description générée automatiquement">
            <a:extLst>
              <a:ext uri="{FF2B5EF4-FFF2-40B4-BE49-F238E27FC236}">
                <a16:creationId xmlns:a16="http://schemas.microsoft.com/office/drawing/2014/main" id="{119862EA-DF94-A05A-8971-D1A02C29F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2803" y="2005107"/>
            <a:ext cx="1954532" cy="1531189"/>
          </a:xfrm>
          <a:prstGeom prst="rect">
            <a:avLst/>
          </a:prstGeom>
        </p:spPr>
      </p:pic>
      <p:pic>
        <p:nvPicPr>
          <p:cNvPr id="10" name="Image 9" descr="Une image contenant assiette, vaisselle, nombre, texte&#10;&#10;Description générée automatiquement">
            <a:extLst>
              <a:ext uri="{FF2B5EF4-FFF2-40B4-BE49-F238E27FC236}">
                <a16:creationId xmlns:a16="http://schemas.microsoft.com/office/drawing/2014/main" id="{1AB3E52C-8349-E432-561E-E619B806A9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622" y="2232266"/>
            <a:ext cx="3008080" cy="1342814"/>
          </a:xfrm>
          <a:prstGeom prst="rect">
            <a:avLst/>
          </a:prstGeom>
        </p:spPr>
      </p:pic>
      <p:pic>
        <p:nvPicPr>
          <p:cNvPr id="11" name="Image 10" descr="Une image contenant Police, logo, Graphique, conception&#10;&#10;Description générée automatiquement">
            <a:extLst>
              <a:ext uri="{FF2B5EF4-FFF2-40B4-BE49-F238E27FC236}">
                <a16:creationId xmlns:a16="http://schemas.microsoft.com/office/drawing/2014/main" id="{CA103550-D84E-EF7F-4169-A7C83D2962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7989" y="2192107"/>
            <a:ext cx="2610112" cy="1352331"/>
          </a:xfrm>
          <a:prstGeom prst="rect">
            <a:avLst/>
          </a:prstGeom>
        </p:spPr>
      </p:pic>
      <p:pic>
        <p:nvPicPr>
          <p:cNvPr id="5" name="Image 4" descr="Une image contenant Police, typographie, Graphique, calligraphie&#10;&#10;Description générée automatiquement">
            <a:extLst>
              <a:ext uri="{FF2B5EF4-FFF2-40B4-BE49-F238E27FC236}">
                <a16:creationId xmlns:a16="http://schemas.microsoft.com/office/drawing/2014/main" id="{CA74EDC9-2C56-A411-B5F2-B9C6EE00CDE0}"/>
              </a:ext>
            </a:extLst>
          </p:cNvPr>
          <p:cNvPicPr>
            <a:picLocks noChangeAspect="1"/>
          </p:cNvPicPr>
          <p:nvPr/>
        </p:nvPicPr>
        <p:blipFill>
          <a:blip r:embed="rId6"/>
          <a:stretch>
            <a:fillRect/>
          </a:stretch>
        </p:blipFill>
        <p:spPr>
          <a:xfrm>
            <a:off x="5371927" y="4435806"/>
            <a:ext cx="6086174" cy="1052631"/>
          </a:xfrm>
          <a:prstGeom prst="rect">
            <a:avLst/>
          </a:prstGeom>
        </p:spPr>
      </p:pic>
      <p:pic>
        <p:nvPicPr>
          <p:cNvPr id="6" name="Image 5">
            <a:extLst>
              <a:ext uri="{FF2B5EF4-FFF2-40B4-BE49-F238E27FC236}">
                <a16:creationId xmlns:a16="http://schemas.microsoft.com/office/drawing/2014/main" id="{548B68E2-B3F2-48A4-83B7-72958ECAE0C7}"/>
              </a:ext>
            </a:extLst>
          </p:cNvPr>
          <p:cNvPicPr>
            <a:picLocks noChangeAspect="1"/>
          </p:cNvPicPr>
          <p:nvPr/>
        </p:nvPicPr>
        <p:blipFill>
          <a:blip r:embed="rId7"/>
          <a:stretch>
            <a:fillRect/>
          </a:stretch>
        </p:blipFill>
        <p:spPr>
          <a:xfrm>
            <a:off x="593440" y="3745361"/>
            <a:ext cx="1743076" cy="1743076"/>
          </a:xfrm>
          <a:prstGeom prst="rect">
            <a:avLst/>
          </a:prstGeom>
        </p:spPr>
      </p:pic>
      <p:pic>
        <p:nvPicPr>
          <p:cNvPr id="12" name="Image 11">
            <a:extLst>
              <a:ext uri="{FF2B5EF4-FFF2-40B4-BE49-F238E27FC236}">
                <a16:creationId xmlns:a16="http://schemas.microsoft.com/office/drawing/2014/main" id="{EE046FC4-3A25-4CFE-8BE3-8F41CE73FB8A}"/>
              </a:ext>
            </a:extLst>
          </p:cNvPr>
          <p:cNvPicPr>
            <a:picLocks noChangeAspect="1"/>
          </p:cNvPicPr>
          <p:nvPr/>
        </p:nvPicPr>
        <p:blipFill>
          <a:blip r:embed="rId8"/>
          <a:stretch>
            <a:fillRect/>
          </a:stretch>
        </p:blipFill>
        <p:spPr>
          <a:xfrm>
            <a:off x="2852802" y="3745362"/>
            <a:ext cx="2002839" cy="1786554"/>
          </a:xfrm>
          <a:prstGeom prst="rect">
            <a:avLst/>
          </a:prstGeom>
        </p:spPr>
      </p:pic>
    </p:spTree>
    <p:extLst>
      <p:ext uri="{BB962C8B-B14F-4D97-AF65-F5344CB8AC3E}">
        <p14:creationId xmlns:p14="http://schemas.microsoft.com/office/powerpoint/2010/main" val="416588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08FD262-11A8-5AA6-BBDF-0261EC96C419}"/>
              </a:ext>
            </a:extLst>
          </p:cNvPr>
          <p:cNvSpPr txBox="1"/>
          <p:nvPr/>
        </p:nvSpPr>
        <p:spPr>
          <a:xfrm>
            <a:off x="1024128" y="553428"/>
            <a:ext cx="9522460" cy="923330"/>
          </a:xfrm>
          <a:prstGeom prst="rect">
            <a:avLst/>
          </a:prstGeom>
          <a:noFill/>
        </p:spPr>
        <p:txBody>
          <a:bodyPr wrap="square" rtlCol="0">
            <a:spAutoFit/>
          </a:bodyPr>
          <a:lstStyle/>
          <a:p>
            <a:pPr algn="ctr"/>
            <a:r>
              <a:rPr lang="fr-FR" sz="5400" b="1" dirty="0">
                <a:latin typeface="Comic Sans MS" panose="030F0902030302020204" pitchFamily="66" charset="0"/>
              </a:rPr>
              <a:t>Coordonnées de la FMH 75</a:t>
            </a:r>
          </a:p>
        </p:txBody>
      </p:sp>
      <p:graphicFrame>
        <p:nvGraphicFramePr>
          <p:cNvPr id="5" name="Tableau 4">
            <a:extLst>
              <a:ext uri="{FF2B5EF4-FFF2-40B4-BE49-F238E27FC236}">
                <a16:creationId xmlns:a16="http://schemas.microsoft.com/office/drawing/2014/main" id="{D58877D3-73DA-F6F4-8A3F-444F564E39AA}"/>
              </a:ext>
            </a:extLst>
          </p:cNvPr>
          <p:cNvGraphicFramePr>
            <a:graphicFrameLocks noGrp="1"/>
          </p:cNvGraphicFramePr>
          <p:nvPr>
            <p:extLst>
              <p:ext uri="{D42A27DB-BD31-4B8C-83A1-F6EECF244321}">
                <p14:modId xmlns:p14="http://schemas.microsoft.com/office/powerpoint/2010/main" val="167266822"/>
              </p:ext>
            </p:extLst>
          </p:nvPr>
        </p:nvGraphicFramePr>
        <p:xfrm>
          <a:off x="433920" y="1648364"/>
          <a:ext cx="5182871" cy="4878134"/>
        </p:xfrm>
        <a:graphic>
          <a:graphicData uri="http://schemas.openxmlformats.org/drawingml/2006/table">
            <a:tbl>
              <a:tblPr firstRow="1" firstCol="1" bandRow="1" bandCol="1">
                <a:tableStyleId>{5C22544A-7EE6-4342-B048-85BDC9FD1C3A}</a:tableStyleId>
              </a:tblPr>
              <a:tblGrid>
                <a:gridCol w="5182871">
                  <a:extLst>
                    <a:ext uri="{9D8B030D-6E8A-4147-A177-3AD203B41FA5}">
                      <a16:colId xmlns:a16="http://schemas.microsoft.com/office/drawing/2014/main" val="1257236174"/>
                    </a:ext>
                  </a:extLst>
                </a:gridCol>
              </a:tblGrid>
              <a:tr h="4069279">
                <a:tc>
                  <a:txBody>
                    <a:bodyPr/>
                    <a:lstStyle/>
                    <a:p>
                      <a:pPr marL="6350" indent="-6350" algn="ctr">
                        <a:lnSpc>
                          <a:spcPct val="107000"/>
                        </a:lnSpc>
                        <a:spcAft>
                          <a:spcPts val="115"/>
                        </a:spcAft>
                      </a:pPr>
                      <a:endParaRPr lang="fr-FR" sz="1800" dirty="0">
                        <a:effectLst/>
                        <a:latin typeface="Calibri" panose="020F0502020204030204" pitchFamily="34" charset="0"/>
                        <a:cs typeface="Calibri" panose="020F0502020204030204" pitchFamily="34" charset="0"/>
                      </a:endParaRPr>
                    </a:p>
                    <a:p>
                      <a:pPr marL="6350" marR="0" lvl="0" indent="-6350" algn="ctr" defTabSz="914400" rtl="0" eaLnBrk="1" fontAlgn="auto" latinLnBrk="0" hangingPunct="1">
                        <a:lnSpc>
                          <a:spcPct val="107000"/>
                        </a:lnSpc>
                        <a:spcBef>
                          <a:spcPts val="0"/>
                        </a:spcBef>
                        <a:spcAft>
                          <a:spcPts val="115"/>
                        </a:spcAft>
                        <a:buClrTx/>
                        <a:buSzTx/>
                        <a:buFontTx/>
                        <a:buNone/>
                        <a:tabLst/>
                        <a:defRPr/>
                      </a:pPr>
                      <a:r>
                        <a:rPr lang="fr-FR" sz="2000" u="sng" dirty="0"/>
                        <a:t>Union Départemental de Paris</a:t>
                      </a:r>
                    </a:p>
                    <a:p>
                      <a:pPr marL="6350" indent="-6350">
                        <a:lnSpc>
                          <a:spcPct val="107000"/>
                        </a:lnSpc>
                        <a:spcAft>
                          <a:spcPts val="115"/>
                        </a:spcAft>
                      </a:pPr>
                      <a:endParaRPr lang="fr-FR" sz="2000" dirty="0">
                        <a:effectLst/>
                        <a:latin typeface="Calibri" panose="020F0502020204030204" pitchFamily="34" charset="0"/>
                        <a:cs typeface="Calibri" panose="020F0502020204030204" pitchFamily="34" charset="0"/>
                      </a:endParaRPr>
                    </a:p>
                    <a:p>
                      <a:pPr marL="6350" indent="-6350" algn="ctr">
                        <a:lnSpc>
                          <a:spcPct val="107000"/>
                        </a:lnSpc>
                        <a:spcAft>
                          <a:spcPts val="115"/>
                        </a:spcAft>
                      </a:pPr>
                      <a:r>
                        <a:rPr lang="fr-FR" sz="2000" dirty="0">
                          <a:effectLst/>
                          <a:latin typeface="Calibri" panose="020F0502020204030204" pitchFamily="34" charset="0"/>
                          <a:cs typeface="Calibri" panose="020F0502020204030204" pitchFamily="34" charset="0"/>
                        </a:rPr>
                        <a:t>Les permanences se déroulent au local de l’association F.M.H. de Paris au   : </a:t>
                      </a:r>
                    </a:p>
                    <a:p>
                      <a:pPr marL="635" indent="-6350" algn="ctr">
                        <a:lnSpc>
                          <a:spcPct val="107000"/>
                        </a:lnSpc>
                        <a:spcAft>
                          <a:spcPts val="115"/>
                        </a:spcAft>
                      </a:pPr>
                      <a:r>
                        <a:rPr lang="fr-FR" sz="2000" dirty="0">
                          <a:effectLst/>
                          <a:latin typeface="Calibri" panose="020F0502020204030204" pitchFamily="34" charset="0"/>
                          <a:cs typeface="Calibri" panose="020F0502020204030204" pitchFamily="34" charset="0"/>
                        </a:rPr>
                        <a:t>58 rue Merlin, 75011 Paris</a:t>
                      </a:r>
                    </a:p>
                    <a:p>
                      <a:pPr marL="662940" marR="629920" indent="-6350" algn="ctr">
                        <a:lnSpc>
                          <a:spcPct val="107000"/>
                        </a:lnSpc>
                        <a:spcAft>
                          <a:spcPts val="115"/>
                        </a:spcAft>
                      </a:pPr>
                      <a:r>
                        <a:rPr lang="fr-FR" sz="2000" dirty="0">
                          <a:effectLst/>
                          <a:latin typeface="Calibri" panose="020F0502020204030204" pitchFamily="34" charset="0"/>
                          <a:cs typeface="Calibri" panose="020F0502020204030204" pitchFamily="34" charset="0"/>
                        </a:rPr>
                        <a:t>Les mardis et vendredis de 14H30 à 17H00 </a:t>
                      </a:r>
                    </a:p>
                    <a:p>
                      <a:pPr marL="635" indent="-6350" algn="ctr">
                        <a:lnSpc>
                          <a:spcPct val="107000"/>
                        </a:lnSpc>
                        <a:spcAft>
                          <a:spcPts val="115"/>
                        </a:spcAft>
                      </a:pPr>
                      <a:r>
                        <a:rPr lang="fr-FR" sz="2000" dirty="0">
                          <a:effectLst/>
                          <a:latin typeface="Calibri" panose="020F0502020204030204" pitchFamily="34" charset="0"/>
                          <a:cs typeface="Calibri" panose="020F0502020204030204" pitchFamily="34" charset="0"/>
                        </a:rPr>
                        <a:t> Uniquement le vendredi matin entre </a:t>
                      </a:r>
                    </a:p>
                    <a:p>
                      <a:pPr marL="635" indent="-6350" algn="ctr">
                        <a:lnSpc>
                          <a:spcPct val="107000"/>
                        </a:lnSpc>
                        <a:spcAft>
                          <a:spcPts val="115"/>
                        </a:spcAft>
                      </a:pPr>
                      <a:r>
                        <a:rPr lang="fr-FR" sz="2000" dirty="0">
                          <a:effectLst/>
                          <a:latin typeface="Calibri" panose="020F0502020204030204" pitchFamily="34" charset="0"/>
                          <a:cs typeface="Calibri" panose="020F0502020204030204" pitchFamily="34" charset="0"/>
                        </a:rPr>
                        <a:t>10h15 et 12 h pour obtenir un rendez-vous :</a:t>
                      </a:r>
                    </a:p>
                    <a:p>
                      <a:pPr marL="635" indent="-6350" algn="ctr">
                        <a:lnSpc>
                          <a:spcPct val="107000"/>
                        </a:lnSpc>
                        <a:spcAft>
                          <a:spcPts val="115"/>
                        </a:spcAft>
                      </a:pPr>
                      <a:r>
                        <a:rPr lang="fr-FR" sz="2000" dirty="0">
                          <a:effectLst/>
                          <a:latin typeface="Calibri" panose="020F0502020204030204" pitchFamily="34" charset="0"/>
                          <a:cs typeface="Calibri" panose="020F0502020204030204" pitchFamily="34" charset="0"/>
                        </a:rPr>
                        <a:t>01.43.55.97.74</a:t>
                      </a:r>
                    </a:p>
                    <a:p>
                      <a:pPr marL="635" indent="-6350" algn="ctr">
                        <a:lnSpc>
                          <a:spcPct val="107000"/>
                        </a:lnSpc>
                        <a:spcAft>
                          <a:spcPts val="115"/>
                        </a:spcAft>
                      </a:pPr>
                      <a:r>
                        <a:rPr lang="fr-FR" sz="2000" dirty="0">
                          <a:effectLst/>
                          <a:latin typeface="Calibri" panose="020F0502020204030204" pitchFamily="34" charset="0"/>
                          <a:cs typeface="Calibri" panose="020F0502020204030204" pitchFamily="34" charset="0"/>
                        </a:rPr>
                        <a:t>Ou par E-mail :</a:t>
                      </a:r>
                    </a:p>
                    <a:p>
                      <a:pPr marL="635" indent="-6350" algn="ctr">
                        <a:lnSpc>
                          <a:spcPct val="107000"/>
                        </a:lnSpc>
                        <a:spcAft>
                          <a:spcPts val="115"/>
                        </a:spcAft>
                      </a:pPr>
                      <a:r>
                        <a:rPr lang="fr-FR" sz="2000" dirty="0">
                          <a:effectLst/>
                          <a:latin typeface="Calibri" panose="020F0502020204030204" pitchFamily="34" charset="0"/>
                          <a:cs typeface="Calibri" panose="020F0502020204030204" pitchFamily="34" charset="0"/>
                        </a:rPr>
                        <a:t>ud.fmh75@gmail.com</a:t>
                      </a:r>
                    </a:p>
                    <a:p>
                      <a:pPr marL="31750" indent="-6350" algn="ctr">
                        <a:lnSpc>
                          <a:spcPct val="107000"/>
                        </a:lnSpc>
                        <a:spcAft>
                          <a:spcPts val="115"/>
                        </a:spcAft>
                      </a:pPr>
                      <a:r>
                        <a:rPr lang="fr-FR" sz="1800" dirty="0">
                          <a:effectLst/>
                          <a:latin typeface="Calibri" panose="020F0502020204030204" pitchFamily="34" charset="0"/>
                          <a:cs typeface="Calibri" panose="020F0502020204030204" pitchFamily="34" charset="0"/>
                        </a:rPr>
                        <a:t> </a:t>
                      </a:r>
                    </a:p>
                    <a:p>
                      <a:pPr marL="522605" marR="489585" indent="-6350" algn="ctr">
                        <a:lnSpc>
                          <a:spcPct val="107000"/>
                        </a:lnSpc>
                        <a:spcAft>
                          <a:spcPts val="115"/>
                        </a:spcAft>
                      </a:pPr>
                      <a:r>
                        <a:rPr lang="fr-FR" sz="1100" dirty="0">
                          <a:effectLst/>
                        </a:rPr>
                        <a:t> </a:t>
                      </a:r>
                      <a:endParaRPr lang="fr-FR"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3025" marB="0"/>
                </a:tc>
                <a:extLst>
                  <a:ext uri="{0D108BD9-81ED-4DB2-BD59-A6C34878D82A}">
                    <a16:rowId xmlns:a16="http://schemas.microsoft.com/office/drawing/2014/main" val="1345432714"/>
                  </a:ext>
                </a:extLst>
              </a:tr>
            </a:tbl>
          </a:graphicData>
        </a:graphic>
      </p:graphicFrame>
      <p:pic>
        <p:nvPicPr>
          <p:cNvPr id="4" name="Image 3" descr="Une image contenant texte, carte, capture d’écran, Plan&#10;&#10;Description générée automatiquement">
            <a:extLst>
              <a:ext uri="{FF2B5EF4-FFF2-40B4-BE49-F238E27FC236}">
                <a16:creationId xmlns:a16="http://schemas.microsoft.com/office/drawing/2014/main" id="{66F564D7-9EE8-A715-87EB-2C8216B90D82}"/>
              </a:ext>
            </a:extLst>
          </p:cNvPr>
          <p:cNvPicPr>
            <a:picLocks noChangeAspect="1"/>
          </p:cNvPicPr>
          <p:nvPr/>
        </p:nvPicPr>
        <p:blipFill>
          <a:blip r:embed="rId2"/>
          <a:stretch>
            <a:fillRect/>
          </a:stretch>
        </p:blipFill>
        <p:spPr>
          <a:xfrm>
            <a:off x="5902174" y="2086906"/>
            <a:ext cx="5994156" cy="3970993"/>
          </a:xfrm>
          <a:prstGeom prst="rect">
            <a:avLst/>
          </a:prstGeom>
        </p:spPr>
      </p:pic>
    </p:spTree>
    <p:extLst>
      <p:ext uri="{BB962C8B-B14F-4D97-AF65-F5344CB8AC3E}">
        <p14:creationId xmlns:p14="http://schemas.microsoft.com/office/powerpoint/2010/main" val="38459731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458862-B175-D2FE-C94C-92F8DFFFFD4E}"/>
              </a:ext>
            </a:extLst>
          </p:cNvPr>
          <p:cNvSpPr>
            <a:spLocks noGrp="1"/>
          </p:cNvSpPr>
          <p:nvPr>
            <p:ph type="title"/>
          </p:nvPr>
        </p:nvSpPr>
        <p:spPr/>
        <p:txBody>
          <a:bodyPr>
            <a:noAutofit/>
          </a:bodyPr>
          <a:lstStyle/>
          <a:p>
            <a:pPr algn="ctr"/>
            <a:r>
              <a:rPr lang="fr-FR" dirty="0">
                <a:latin typeface="Comic Sans MS" panose="030F0902030302020204" pitchFamily="66" charset="0"/>
              </a:rPr>
              <a:t>Mot de la Présidente : Annick Etienne</a:t>
            </a:r>
            <a:endParaRPr lang="fr-FR" dirty="0"/>
          </a:p>
        </p:txBody>
      </p:sp>
      <p:sp>
        <p:nvSpPr>
          <p:cNvPr id="3" name="Espace réservé du contenu 2">
            <a:extLst>
              <a:ext uri="{FF2B5EF4-FFF2-40B4-BE49-F238E27FC236}">
                <a16:creationId xmlns:a16="http://schemas.microsoft.com/office/drawing/2014/main" id="{E194C4AD-0E2D-7321-DE73-5B681803F140}"/>
              </a:ext>
            </a:extLst>
          </p:cNvPr>
          <p:cNvSpPr>
            <a:spLocks noGrp="1"/>
          </p:cNvSpPr>
          <p:nvPr>
            <p:ph sz="half" idx="1"/>
          </p:nvPr>
        </p:nvSpPr>
        <p:spPr>
          <a:xfrm>
            <a:off x="612648" y="1459864"/>
            <a:ext cx="7108952" cy="4849496"/>
          </a:xfrm>
        </p:spPr>
        <p:txBody>
          <a:bodyPr>
            <a:normAutofit lnSpcReduction="10000"/>
          </a:bodyPr>
          <a:lstStyle/>
          <a:p>
            <a:pPr marL="0" indent="0" algn="just">
              <a:buNone/>
            </a:pPr>
            <a:r>
              <a:rPr lang="fr-FR" sz="2200" dirty="0">
                <a:latin typeface="Calibri" panose="020F0502020204030204" pitchFamily="34" charset="0"/>
                <a:cs typeface="Calibri" panose="020F0502020204030204" pitchFamily="34" charset="0"/>
              </a:rPr>
              <a:t>La Fédération des Malades et Handicapées (FMH75) est une association de loi 1901 à but non lucratif reconnue d’utilité publique depuis 1945.</a:t>
            </a:r>
          </a:p>
          <a:p>
            <a:pPr marL="0" indent="0" algn="just">
              <a:buNone/>
            </a:pPr>
            <a:endParaRPr lang="fr-FR" sz="2200" dirty="0">
              <a:latin typeface="Calibri" panose="020F0502020204030204" pitchFamily="34" charset="0"/>
              <a:cs typeface="Calibri" panose="020F0502020204030204" pitchFamily="34" charset="0"/>
            </a:endParaRPr>
          </a:p>
          <a:p>
            <a:pPr marL="0" indent="0" algn="just">
              <a:buNone/>
            </a:pPr>
            <a:r>
              <a:rPr lang="fr-FR" sz="2200" dirty="0">
                <a:latin typeface="Calibri" panose="020F0502020204030204" pitchFamily="34" charset="0"/>
                <a:cs typeface="Calibri" panose="020F0502020204030204" pitchFamily="34" charset="0"/>
              </a:rPr>
              <a:t>Notre mission étant de soutenir les personnes dans leur recherche d’emploi, de proposer des animations (sportives et culturelles et créative), faire du démarchages administratif (MDPH, CPAM…).</a:t>
            </a:r>
          </a:p>
          <a:p>
            <a:pPr marL="0" indent="0" algn="just">
              <a:buNone/>
            </a:pPr>
            <a:endParaRPr lang="fr-FR" sz="2200" dirty="0">
              <a:latin typeface="Calibri" panose="020F0502020204030204" pitchFamily="34" charset="0"/>
              <a:cs typeface="Calibri" panose="020F0502020204030204" pitchFamily="34" charset="0"/>
            </a:endParaRPr>
          </a:p>
          <a:p>
            <a:pPr marL="0" indent="0" algn="just">
              <a:buNone/>
            </a:pPr>
            <a:r>
              <a:rPr lang="fr-FR" sz="2200" dirty="0">
                <a:latin typeface="Calibri" panose="020F0502020204030204" pitchFamily="34" charset="0"/>
                <a:cs typeface="Calibri" panose="020F0502020204030204" pitchFamily="34" charset="0"/>
              </a:rPr>
              <a:t>Pour cette action nous proposons comme activité le projet Olympe étant ouvert à tous (handicap et non handicap).</a:t>
            </a:r>
          </a:p>
          <a:p>
            <a:pPr marL="0" indent="0">
              <a:buNone/>
            </a:pPr>
            <a:endParaRPr lang="fr-FR" dirty="0"/>
          </a:p>
        </p:txBody>
      </p:sp>
      <p:pic>
        <p:nvPicPr>
          <p:cNvPr id="6" name="Espace réservé du contenu 5" descr="Une image contenant personne, intérieur, Clavier d’ordinateur, homme&#10;&#10;Description générée automatiquement">
            <a:extLst>
              <a:ext uri="{FF2B5EF4-FFF2-40B4-BE49-F238E27FC236}">
                <a16:creationId xmlns:a16="http://schemas.microsoft.com/office/drawing/2014/main" id="{CEEDD943-ED89-998E-24AC-391AF8778815}"/>
              </a:ext>
            </a:extLst>
          </p:cNvPr>
          <p:cNvPicPr>
            <a:picLocks noGrp="1" noChangeAspect="1"/>
          </p:cNvPicPr>
          <p:nvPr>
            <p:ph sz="half" idx="2"/>
          </p:nvPr>
        </p:nvPicPr>
        <p:blipFill>
          <a:blip r:embed="rId2"/>
          <a:stretch>
            <a:fillRect/>
          </a:stretch>
        </p:blipFill>
        <p:spPr>
          <a:xfrm rot="5400000">
            <a:off x="7435826" y="2338983"/>
            <a:ext cx="4106862" cy="3080146"/>
          </a:xfrm>
        </p:spPr>
      </p:pic>
    </p:spTree>
    <p:extLst>
      <p:ext uri="{BB962C8B-B14F-4D97-AF65-F5344CB8AC3E}">
        <p14:creationId xmlns:p14="http://schemas.microsoft.com/office/powerpoint/2010/main" val="16045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p:cTn id="22"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3"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4" dur="1000"/>
                                        <p:tgtEl>
                                          <p:spTgt spid="3">
                                            <p:txEl>
                                              <p:pRg st="4" end="4"/>
                                            </p:txEl>
                                          </p:spTgt>
                                        </p:tgtEl>
                                      </p:cBhvr>
                                    </p:animEffect>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900" decel="100000" fill="hold"/>
                                        <p:tgtEl>
                                          <p:spTgt spid="6"/>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0573DE1A-A5EC-4103-9084-B29342262881}"/>
              </a:ext>
            </a:extLst>
          </p:cNvPr>
          <p:cNvPicPr>
            <a:picLocks noChangeAspect="1"/>
          </p:cNvPicPr>
          <p:nvPr/>
        </p:nvPicPr>
        <p:blipFill>
          <a:blip r:embed="rId2"/>
          <a:stretch>
            <a:fillRect/>
          </a:stretch>
        </p:blipFill>
        <p:spPr>
          <a:xfrm>
            <a:off x="0" y="12560"/>
            <a:ext cx="12192000" cy="6832879"/>
          </a:xfrm>
          <a:prstGeom prst="rect">
            <a:avLst/>
          </a:prstGeom>
        </p:spPr>
      </p:pic>
    </p:spTree>
    <p:extLst>
      <p:ext uri="{BB962C8B-B14F-4D97-AF65-F5344CB8AC3E}">
        <p14:creationId xmlns:p14="http://schemas.microsoft.com/office/powerpoint/2010/main" val="1963841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50A63EB-A233-51F7-E998-3512210D05BC}"/>
              </a:ext>
            </a:extLst>
          </p:cNvPr>
          <p:cNvSpPr>
            <a:spLocks noGrp="1"/>
          </p:cNvSpPr>
          <p:nvPr>
            <p:ph idx="1"/>
          </p:nvPr>
        </p:nvSpPr>
        <p:spPr>
          <a:xfrm>
            <a:off x="612647" y="701040"/>
            <a:ext cx="10653579" cy="5524638"/>
          </a:xfrm>
        </p:spPr>
        <p:txBody>
          <a:bodyPr>
            <a:noAutofit/>
          </a:bodyPr>
          <a:lstStyle/>
          <a:p>
            <a:pPr marL="0" indent="0" algn="just">
              <a:buNone/>
            </a:pPr>
            <a:r>
              <a:rPr lang="fr-FR" dirty="0">
                <a:latin typeface="Calibri" panose="020F0502020204030204" pitchFamily="34" charset="0"/>
                <a:cs typeface="Calibri" panose="020F0502020204030204" pitchFamily="34" charset="0"/>
              </a:rPr>
              <a:t>Le concept Olympe a été mis en place en 2016 dans le sud de la France suite à un constat fait que la jeunesse (13-18 ans) qui étaient livré à eux même durant la période des grandes vacances scolaire. Le but était de pouvoir palier à ce souci tout en amenant la jeunesse à pratiquer des activités sportives afin qu’ils ne sombre pas. En 2023 dans le département du 92 (Rueil Malmaison) ce projet à été renouvelé durant la période du mois du handicap auquel nous avons pu faire des animations sportives (foot, jeux d’adresse, courses) et découvertes (découverte culinaire, chants, tri sélectif...).</a:t>
            </a:r>
          </a:p>
          <a:p>
            <a:pPr marL="0" indent="0" algn="just">
              <a:buNone/>
            </a:pPr>
            <a:endParaRPr lang="fr-FR" dirty="0"/>
          </a:p>
          <a:p>
            <a:pPr marL="0" indent="0" algn="just">
              <a:buNone/>
            </a:pPr>
            <a:r>
              <a:rPr lang="fr-FR" dirty="0">
                <a:latin typeface="Calibri" panose="020F0502020204030204" pitchFamily="34" charset="0"/>
                <a:cs typeface="Calibri" panose="020F0502020204030204" pitchFamily="34" charset="0"/>
              </a:rPr>
              <a:t>Ce projet est une initiative inclusive combinant le sport et la culture pour favoriser l’échange entre les acteurs, faire de la promotion culturelle, sensibiliser à la diversité de tous durant les Jeux Olympiques et Paralympiques Paris 2024. Egalement ce projet s’appui sur divers acteurs handicaps et non handicaps ayant la volonté de redynamiser les divers secteurs de la capitale (Paris) pour cette première édition 2024.</a:t>
            </a:r>
          </a:p>
          <a:p>
            <a:pPr marL="0" indent="0" algn="just">
              <a:buNone/>
            </a:pPr>
            <a:endParaRPr lang="fr-FR" sz="4200" dirty="0">
              <a:latin typeface="Comic Sans MS" panose="030F0902030302020204" pitchFamily="66" charset="0"/>
            </a:endParaRPr>
          </a:p>
          <a:p>
            <a:pPr marL="0" indent="0">
              <a:buNone/>
            </a:pPr>
            <a:r>
              <a:rPr lang="fr-FR" sz="3100" dirty="0"/>
              <a:t> </a:t>
            </a:r>
          </a:p>
        </p:txBody>
      </p:sp>
    </p:spTree>
    <p:extLst>
      <p:ext uri="{BB962C8B-B14F-4D97-AF65-F5344CB8AC3E}">
        <p14:creationId xmlns:p14="http://schemas.microsoft.com/office/powerpoint/2010/main" val="564199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9D1C38-880F-4267-2ECE-15D8BA067E16}"/>
              </a:ext>
            </a:extLst>
          </p:cNvPr>
          <p:cNvSpPr>
            <a:spLocks noGrp="1"/>
          </p:cNvSpPr>
          <p:nvPr>
            <p:ph type="title"/>
          </p:nvPr>
        </p:nvSpPr>
        <p:spPr>
          <a:xfrm>
            <a:off x="593125" y="702944"/>
            <a:ext cx="11101035" cy="1088431"/>
          </a:xfrm>
        </p:spPr>
        <p:txBody>
          <a:bodyPr>
            <a:noAutofit/>
          </a:bodyPr>
          <a:lstStyle/>
          <a:p>
            <a:pPr algn="ctr"/>
            <a:r>
              <a:rPr lang="fr-FR" u="sng" dirty="0">
                <a:latin typeface="Comic Sans MS" panose="030F0902030302020204" pitchFamily="66" charset="0"/>
                <a:cs typeface="Calibri" panose="020F0502020204030204" pitchFamily="34" charset="0"/>
              </a:rPr>
              <a:t>Organisateurs du projet Olympe</a:t>
            </a:r>
          </a:p>
        </p:txBody>
      </p:sp>
      <p:sp>
        <p:nvSpPr>
          <p:cNvPr id="8" name="ZoneTexte 7">
            <a:extLst>
              <a:ext uri="{FF2B5EF4-FFF2-40B4-BE49-F238E27FC236}">
                <a16:creationId xmlns:a16="http://schemas.microsoft.com/office/drawing/2014/main" id="{D37711F3-4C65-CEB1-3797-438BBECE733C}"/>
              </a:ext>
            </a:extLst>
          </p:cNvPr>
          <p:cNvSpPr txBox="1"/>
          <p:nvPr/>
        </p:nvSpPr>
        <p:spPr>
          <a:xfrm>
            <a:off x="4479131" y="4543863"/>
            <a:ext cx="2928937" cy="769441"/>
          </a:xfrm>
          <a:prstGeom prst="rect">
            <a:avLst/>
          </a:prstGeom>
          <a:noFill/>
        </p:spPr>
        <p:txBody>
          <a:bodyPr wrap="square" rtlCol="0">
            <a:spAutoFit/>
          </a:bodyPr>
          <a:lstStyle/>
          <a:p>
            <a:pPr algn="ctr"/>
            <a:r>
              <a:rPr lang="fr-FR" sz="2200" dirty="0">
                <a:latin typeface="Calibri" panose="020F0502020204030204" pitchFamily="34" charset="0"/>
                <a:cs typeface="Calibri" panose="020F0502020204030204" pitchFamily="34" charset="0"/>
              </a:rPr>
              <a:t>Annick Etienne</a:t>
            </a:r>
          </a:p>
          <a:p>
            <a:r>
              <a:rPr lang="fr-FR" sz="2200" dirty="0">
                <a:latin typeface="Calibri" panose="020F0502020204030204" pitchFamily="34" charset="0"/>
                <a:cs typeface="Calibri" panose="020F0502020204030204" pitchFamily="34" charset="0"/>
              </a:rPr>
              <a:t>Présidente de la FMH75</a:t>
            </a:r>
          </a:p>
        </p:txBody>
      </p:sp>
      <p:sp>
        <p:nvSpPr>
          <p:cNvPr id="9" name="ZoneTexte 8">
            <a:extLst>
              <a:ext uri="{FF2B5EF4-FFF2-40B4-BE49-F238E27FC236}">
                <a16:creationId xmlns:a16="http://schemas.microsoft.com/office/drawing/2014/main" id="{3D6C861A-EBFC-020D-0249-D2FF1D9789C0}"/>
              </a:ext>
            </a:extLst>
          </p:cNvPr>
          <p:cNvSpPr txBox="1"/>
          <p:nvPr/>
        </p:nvSpPr>
        <p:spPr>
          <a:xfrm>
            <a:off x="593125" y="5505817"/>
            <a:ext cx="3143250" cy="769441"/>
          </a:xfrm>
          <a:prstGeom prst="rect">
            <a:avLst/>
          </a:prstGeom>
          <a:noFill/>
        </p:spPr>
        <p:txBody>
          <a:bodyPr wrap="square" rtlCol="0">
            <a:spAutoFit/>
          </a:bodyPr>
          <a:lstStyle/>
          <a:p>
            <a:pPr algn="ctr"/>
            <a:r>
              <a:rPr lang="fr-FR" sz="2200" dirty="0">
                <a:latin typeface="Calibri" panose="020F0502020204030204" pitchFamily="34" charset="0"/>
                <a:cs typeface="Calibri" panose="020F0502020204030204" pitchFamily="34" charset="0"/>
              </a:rPr>
              <a:t>Aymeric</a:t>
            </a:r>
          </a:p>
          <a:p>
            <a:pPr algn="ctr"/>
            <a:r>
              <a:rPr lang="fr-FR" sz="2200" dirty="0">
                <a:latin typeface="Calibri" panose="020F0502020204030204" pitchFamily="34" charset="0"/>
                <a:cs typeface="Calibri" panose="020F0502020204030204" pitchFamily="34" charset="0"/>
              </a:rPr>
              <a:t>Animateur Socioculturel</a:t>
            </a:r>
          </a:p>
        </p:txBody>
      </p:sp>
      <p:sp>
        <p:nvSpPr>
          <p:cNvPr id="10" name="ZoneTexte 9">
            <a:extLst>
              <a:ext uri="{FF2B5EF4-FFF2-40B4-BE49-F238E27FC236}">
                <a16:creationId xmlns:a16="http://schemas.microsoft.com/office/drawing/2014/main" id="{7AB26CF1-E09E-C272-94ED-CDD0C70A1AFC}"/>
              </a:ext>
            </a:extLst>
          </p:cNvPr>
          <p:cNvSpPr txBox="1"/>
          <p:nvPr/>
        </p:nvSpPr>
        <p:spPr>
          <a:xfrm>
            <a:off x="7898414" y="5505817"/>
            <a:ext cx="3700461" cy="769441"/>
          </a:xfrm>
          <a:prstGeom prst="rect">
            <a:avLst/>
          </a:prstGeom>
          <a:noFill/>
        </p:spPr>
        <p:txBody>
          <a:bodyPr wrap="square" rtlCol="0">
            <a:spAutoFit/>
          </a:bodyPr>
          <a:lstStyle/>
          <a:p>
            <a:pPr algn="ctr"/>
            <a:r>
              <a:rPr lang="fr-FR" sz="2200" dirty="0">
                <a:latin typeface="Calibri" panose="020F0502020204030204" pitchFamily="34" charset="0"/>
                <a:cs typeface="Calibri" panose="020F0502020204030204" pitchFamily="34" charset="0"/>
              </a:rPr>
              <a:t>Alimatou</a:t>
            </a:r>
          </a:p>
          <a:p>
            <a:pPr algn="ctr"/>
            <a:r>
              <a:rPr lang="fr-FR" sz="2200" dirty="0">
                <a:latin typeface="Calibri" panose="020F0502020204030204" pitchFamily="34" charset="0"/>
                <a:cs typeface="Calibri" panose="020F0502020204030204" pitchFamily="34" charset="0"/>
              </a:rPr>
              <a:t>Agir et Vivre avec l’autisme</a:t>
            </a:r>
          </a:p>
        </p:txBody>
      </p:sp>
      <p:pic>
        <p:nvPicPr>
          <p:cNvPr id="7" name="Image 6" descr="Une image contenant Graphique, clipart, conception&#10;&#10;Description générée automatiquement">
            <a:extLst>
              <a:ext uri="{FF2B5EF4-FFF2-40B4-BE49-F238E27FC236}">
                <a16:creationId xmlns:a16="http://schemas.microsoft.com/office/drawing/2014/main" id="{16A3B68F-9B3A-5EE7-17B6-5A2B09F1BC59}"/>
              </a:ext>
            </a:extLst>
          </p:cNvPr>
          <p:cNvPicPr>
            <a:picLocks noChangeAspect="1"/>
          </p:cNvPicPr>
          <p:nvPr/>
        </p:nvPicPr>
        <p:blipFill rotWithShape="1">
          <a:blip r:embed="rId2">
            <a:extLst>
              <a:ext uri="{28A0092B-C50C-407E-A947-70E740481C1C}">
                <a14:useLocalDpi xmlns:a14="http://schemas.microsoft.com/office/drawing/2010/main" val="0"/>
              </a:ext>
            </a:extLst>
          </a:blip>
          <a:srcRect b="12568"/>
          <a:stretch/>
        </p:blipFill>
        <p:spPr bwMode="auto">
          <a:xfrm>
            <a:off x="8470713" y="2819528"/>
            <a:ext cx="2555862" cy="2247098"/>
          </a:xfrm>
          <a:prstGeom prst="rect">
            <a:avLst/>
          </a:prstGeom>
          <a:ln>
            <a:noFill/>
          </a:ln>
          <a:effectLst/>
          <a:extLst>
            <a:ext uri="{53640926-AAD7-44D8-BBD7-CCE9431645EC}">
              <a14:shadowObscured xmlns:a14="http://schemas.microsoft.com/office/drawing/2010/main"/>
            </a:ext>
          </a:extLst>
        </p:spPr>
      </p:pic>
      <p:pic>
        <p:nvPicPr>
          <p:cNvPr id="11" name="Image 10" descr="Une image contenant croquis, dessin, Dessin d’enfant, clipart&#10;&#10;Description générée automatiquement">
            <a:extLst>
              <a:ext uri="{FF2B5EF4-FFF2-40B4-BE49-F238E27FC236}">
                <a16:creationId xmlns:a16="http://schemas.microsoft.com/office/drawing/2014/main" id="{56D649A2-1078-4B0A-E988-E275927DFFE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5668" y="1847453"/>
            <a:ext cx="2555862" cy="2247098"/>
          </a:xfrm>
          <a:prstGeom prst="rect">
            <a:avLst/>
          </a:prstGeom>
          <a:noFill/>
          <a:ln>
            <a:noFill/>
          </a:ln>
        </p:spPr>
      </p:pic>
      <p:pic>
        <p:nvPicPr>
          <p:cNvPr id="4" name="Image 3" descr="Une image contenant Police, typographie, Graphique, calligraphie&#10;&#10;Description générée automatiquement">
            <a:extLst>
              <a:ext uri="{FF2B5EF4-FFF2-40B4-BE49-F238E27FC236}">
                <a16:creationId xmlns:a16="http://schemas.microsoft.com/office/drawing/2014/main" id="{8E94476E-656F-883C-0D3B-65EF8EF3417A}"/>
              </a:ext>
            </a:extLst>
          </p:cNvPr>
          <p:cNvPicPr>
            <a:picLocks noChangeAspect="1"/>
          </p:cNvPicPr>
          <p:nvPr/>
        </p:nvPicPr>
        <p:blipFill>
          <a:blip r:embed="rId4"/>
          <a:stretch>
            <a:fillRect/>
          </a:stretch>
        </p:blipFill>
        <p:spPr>
          <a:xfrm>
            <a:off x="274886" y="3681730"/>
            <a:ext cx="3859460" cy="522694"/>
          </a:xfrm>
          <a:prstGeom prst="rect">
            <a:avLst/>
          </a:prstGeom>
        </p:spPr>
      </p:pic>
    </p:spTree>
    <p:extLst>
      <p:ext uri="{BB962C8B-B14F-4D97-AF65-F5344CB8AC3E}">
        <p14:creationId xmlns:p14="http://schemas.microsoft.com/office/powerpoint/2010/main" val="142816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60772A-19C6-427E-99BC-5852F505BE39}"/>
              </a:ext>
            </a:extLst>
          </p:cNvPr>
          <p:cNvSpPr>
            <a:spLocks noGrp="1"/>
          </p:cNvSpPr>
          <p:nvPr>
            <p:ph type="title"/>
          </p:nvPr>
        </p:nvSpPr>
        <p:spPr/>
        <p:txBody>
          <a:bodyPr/>
          <a:lstStyle/>
          <a:p>
            <a:pPr algn="ctr"/>
            <a:r>
              <a:rPr lang="fr-FR" u="sng" dirty="0">
                <a:latin typeface="Comic Sans MS" panose="030F0902030302020204" pitchFamily="66" charset="0"/>
                <a:cs typeface="Calibri" panose="020F0502020204030204" pitchFamily="34" charset="0"/>
              </a:rPr>
              <a:t>Objectifs et valeurs du projet Olympe</a:t>
            </a:r>
            <a:endParaRPr lang="fr-FR" u="sng" dirty="0"/>
          </a:p>
        </p:txBody>
      </p:sp>
      <p:sp>
        <p:nvSpPr>
          <p:cNvPr id="3" name="Espace réservé du texte 2">
            <a:extLst>
              <a:ext uri="{FF2B5EF4-FFF2-40B4-BE49-F238E27FC236}">
                <a16:creationId xmlns:a16="http://schemas.microsoft.com/office/drawing/2014/main" id="{D4192A35-2A44-4D72-88E3-90522B25E51A}"/>
              </a:ext>
            </a:extLst>
          </p:cNvPr>
          <p:cNvSpPr>
            <a:spLocks noGrp="1"/>
          </p:cNvSpPr>
          <p:nvPr>
            <p:ph type="body" idx="1"/>
          </p:nvPr>
        </p:nvSpPr>
        <p:spPr/>
        <p:txBody>
          <a:bodyPr/>
          <a:lstStyle/>
          <a:p>
            <a:pPr algn="ctr"/>
            <a:r>
              <a:rPr lang="fr-FR" u="sng" dirty="0"/>
              <a:t>Objectifs</a:t>
            </a:r>
          </a:p>
        </p:txBody>
      </p:sp>
      <p:sp>
        <p:nvSpPr>
          <p:cNvPr id="4" name="Espace réservé du contenu 3">
            <a:extLst>
              <a:ext uri="{FF2B5EF4-FFF2-40B4-BE49-F238E27FC236}">
                <a16:creationId xmlns:a16="http://schemas.microsoft.com/office/drawing/2014/main" id="{88E8166A-B991-4959-B2F8-75E0C697B552}"/>
              </a:ext>
            </a:extLst>
          </p:cNvPr>
          <p:cNvSpPr>
            <a:spLocks noGrp="1"/>
          </p:cNvSpPr>
          <p:nvPr>
            <p:ph sz="half" idx="2"/>
          </p:nvPr>
        </p:nvSpPr>
        <p:spPr/>
        <p:txBody>
          <a:bodyPr/>
          <a:lstStyle/>
          <a:p>
            <a:r>
              <a:rPr lang="fr-FR" sz="2200" dirty="0">
                <a:latin typeface="Calibri" panose="020F0502020204030204" pitchFamily="34" charset="0"/>
                <a:cs typeface="Calibri" panose="020F0502020204030204" pitchFamily="34" charset="0"/>
              </a:rPr>
              <a:t>Rassembler des personnes de tous âges (handicaps et non handicaps) autour du sport et de la culture.</a:t>
            </a:r>
          </a:p>
          <a:p>
            <a:r>
              <a:rPr lang="fr-FR" sz="2200" dirty="0">
                <a:latin typeface="Calibri" panose="020F0502020204030204" pitchFamily="34" charset="0"/>
                <a:cs typeface="Calibri" panose="020F0502020204030204" pitchFamily="34" charset="0"/>
              </a:rPr>
              <a:t>Favoriser l’échange inter-quartiers et régionales.</a:t>
            </a:r>
          </a:p>
          <a:p>
            <a:r>
              <a:rPr lang="fr-FR" sz="2200" dirty="0">
                <a:latin typeface="Calibri" panose="020F0502020204030204" pitchFamily="34" charset="0"/>
                <a:cs typeface="Calibri" panose="020F0502020204030204" pitchFamily="34" charset="0"/>
              </a:rPr>
              <a:t>Lutter contre les divers formes de discrimination</a:t>
            </a:r>
          </a:p>
          <a:p>
            <a:r>
              <a:rPr lang="fr-FR" sz="2200" dirty="0">
                <a:latin typeface="Calibri" panose="020F0502020204030204" pitchFamily="34" charset="0"/>
                <a:cs typeface="Calibri" panose="020F0502020204030204" pitchFamily="34" charset="0"/>
              </a:rPr>
              <a:t>Favoriser l’échanges</a:t>
            </a:r>
          </a:p>
          <a:p>
            <a:endParaRPr lang="fr-FR" dirty="0">
              <a:latin typeface="Calibri" panose="020F0502020204030204" pitchFamily="34" charset="0"/>
              <a:cs typeface="Calibri" panose="020F0502020204030204" pitchFamily="34" charset="0"/>
            </a:endParaRPr>
          </a:p>
          <a:p>
            <a:endParaRPr lang="fr-FR" dirty="0">
              <a:latin typeface="Calibri" panose="020F0502020204030204" pitchFamily="34" charset="0"/>
              <a:cs typeface="Calibri" panose="020F0502020204030204" pitchFamily="34" charset="0"/>
            </a:endParaRPr>
          </a:p>
          <a:p>
            <a:endParaRPr lang="fr-FR" dirty="0">
              <a:latin typeface="Calibri" panose="020F0502020204030204" pitchFamily="34" charset="0"/>
              <a:cs typeface="Calibri" panose="020F0502020204030204" pitchFamily="34" charset="0"/>
            </a:endParaRPr>
          </a:p>
          <a:p>
            <a:endParaRPr lang="fr-FR" dirty="0"/>
          </a:p>
        </p:txBody>
      </p:sp>
      <p:sp>
        <p:nvSpPr>
          <p:cNvPr id="5" name="Espace réservé du texte 4">
            <a:extLst>
              <a:ext uri="{FF2B5EF4-FFF2-40B4-BE49-F238E27FC236}">
                <a16:creationId xmlns:a16="http://schemas.microsoft.com/office/drawing/2014/main" id="{F885CA1E-983B-40A6-A04B-55469AEC680F}"/>
              </a:ext>
            </a:extLst>
          </p:cNvPr>
          <p:cNvSpPr>
            <a:spLocks noGrp="1"/>
          </p:cNvSpPr>
          <p:nvPr>
            <p:ph type="body" sz="quarter" idx="3"/>
          </p:nvPr>
        </p:nvSpPr>
        <p:spPr/>
        <p:txBody>
          <a:bodyPr/>
          <a:lstStyle/>
          <a:p>
            <a:pPr algn="ctr"/>
            <a:r>
              <a:rPr lang="fr-FR" u="sng" dirty="0"/>
              <a:t>Valeurs</a:t>
            </a:r>
          </a:p>
        </p:txBody>
      </p:sp>
      <p:sp>
        <p:nvSpPr>
          <p:cNvPr id="6" name="Espace réservé du contenu 5">
            <a:extLst>
              <a:ext uri="{FF2B5EF4-FFF2-40B4-BE49-F238E27FC236}">
                <a16:creationId xmlns:a16="http://schemas.microsoft.com/office/drawing/2014/main" id="{224666FB-EE90-4F57-8A85-661253EA028A}"/>
              </a:ext>
            </a:extLst>
          </p:cNvPr>
          <p:cNvSpPr>
            <a:spLocks noGrp="1"/>
          </p:cNvSpPr>
          <p:nvPr>
            <p:ph sz="quarter" idx="4"/>
          </p:nvPr>
        </p:nvSpPr>
        <p:spPr/>
        <p:txBody>
          <a:bodyPr>
            <a:noAutofit/>
          </a:bodyPr>
          <a:lstStyle/>
          <a:p>
            <a:r>
              <a:rPr lang="fr-FR" sz="2200" dirty="0"/>
              <a:t>Créer une cohésion sociale</a:t>
            </a:r>
          </a:p>
          <a:p>
            <a:r>
              <a:rPr lang="fr-FR" sz="2200" dirty="0"/>
              <a:t>Favoriser les échanges entre les divers acteurs (associations, mairie, animateurs, EMS).</a:t>
            </a:r>
          </a:p>
          <a:p>
            <a:r>
              <a:rPr lang="fr-FR" sz="2200" dirty="0"/>
              <a:t>Activités ouvert pour tous (femme/homme handicap ou non).</a:t>
            </a:r>
          </a:p>
          <a:p>
            <a:r>
              <a:rPr lang="fr-FR" sz="2200" dirty="0"/>
              <a:t>Le dépassement de soi.</a:t>
            </a:r>
          </a:p>
          <a:p>
            <a:r>
              <a:rPr lang="fr-FR" sz="2200" dirty="0"/>
              <a:t>La découverte de l’autre</a:t>
            </a:r>
          </a:p>
        </p:txBody>
      </p:sp>
    </p:spTree>
    <p:extLst>
      <p:ext uri="{BB962C8B-B14F-4D97-AF65-F5344CB8AC3E}">
        <p14:creationId xmlns:p14="http://schemas.microsoft.com/office/powerpoint/2010/main" val="992662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E54EDD-B07E-461A-A7A8-A02A7983FAA9}"/>
              </a:ext>
            </a:extLst>
          </p:cNvPr>
          <p:cNvPicPr>
            <a:picLocks noChangeAspect="1"/>
          </p:cNvPicPr>
          <p:nvPr/>
        </p:nvPicPr>
        <p:blipFill>
          <a:blip r:embed="rId2"/>
          <a:stretch>
            <a:fillRect/>
          </a:stretch>
        </p:blipFill>
        <p:spPr>
          <a:xfrm>
            <a:off x="0" y="12560"/>
            <a:ext cx="12192000" cy="6832879"/>
          </a:xfrm>
          <a:prstGeom prst="rect">
            <a:avLst/>
          </a:prstGeom>
        </p:spPr>
      </p:pic>
    </p:spTree>
    <p:extLst>
      <p:ext uri="{BB962C8B-B14F-4D97-AF65-F5344CB8AC3E}">
        <p14:creationId xmlns:p14="http://schemas.microsoft.com/office/powerpoint/2010/main" val="1422489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8A7AED5-FE02-4B8C-A760-78B5A11FA733}"/>
              </a:ext>
            </a:extLst>
          </p:cNvPr>
          <p:cNvSpPr>
            <a:spLocks noGrp="1"/>
          </p:cNvSpPr>
          <p:nvPr>
            <p:ph sz="half" idx="1"/>
          </p:nvPr>
        </p:nvSpPr>
        <p:spPr>
          <a:xfrm>
            <a:off x="612648" y="375920"/>
            <a:ext cx="4355592" cy="5779125"/>
          </a:xfrm>
        </p:spPr>
        <p:txBody>
          <a:bodyPr>
            <a:normAutofit fontScale="92500" lnSpcReduction="10000"/>
          </a:bodyPr>
          <a:lstStyle/>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lgn="ctr">
              <a:buNone/>
            </a:pPr>
            <a:endParaRPr lang="fr-FR" b="1" u="sng" dirty="0"/>
          </a:p>
          <a:p>
            <a:pPr marL="0" indent="0">
              <a:buNone/>
            </a:pPr>
            <a:r>
              <a:rPr lang="fr-FR" b="1" dirty="0"/>
              <a:t>         </a:t>
            </a:r>
            <a:r>
              <a:rPr lang="fr-FR" b="1" u="sng" dirty="0"/>
              <a:t>Affiche officielle Sport Olympe</a:t>
            </a:r>
          </a:p>
          <a:p>
            <a:pPr marL="0" indent="0">
              <a:buNone/>
            </a:pPr>
            <a:endParaRPr lang="fr-FR" dirty="0"/>
          </a:p>
        </p:txBody>
      </p:sp>
      <p:sp>
        <p:nvSpPr>
          <p:cNvPr id="4" name="Espace réservé du contenu 3">
            <a:extLst>
              <a:ext uri="{FF2B5EF4-FFF2-40B4-BE49-F238E27FC236}">
                <a16:creationId xmlns:a16="http://schemas.microsoft.com/office/drawing/2014/main" id="{CC485075-B6C9-139D-9302-0BB0CC1D57BC}"/>
              </a:ext>
            </a:extLst>
          </p:cNvPr>
          <p:cNvSpPr>
            <a:spLocks noGrp="1"/>
          </p:cNvSpPr>
          <p:nvPr>
            <p:ph sz="half" idx="2"/>
          </p:nvPr>
        </p:nvSpPr>
        <p:spPr>
          <a:xfrm>
            <a:off x="5913120" y="396240"/>
            <a:ext cx="5666232" cy="6014050"/>
          </a:xfrm>
        </p:spPr>
        <p:txBody>
          <a:bodyPr>
            <a:normAutofit fontScale="92500" lnSpcReduction="10000"/>
          </a:bodyPr>
          <a:lstStyle/>
          <a:p>
            <a:pPr marL="0" indent="0">
              <a:buNone/>
            </a:pPr>
            <a:r>
              <a:rPr lang="fr-FR" sz="2600" b="1" u="sng" dirty="0"/>
              <a:t>Activités sport (Koh Lanta) :</a:t>
            </a:r>
          </a:p>
          <a:p>
            <a:pPr marL="0" indent="0">
              <a:buNone/>
            </a:pPr>
            <a:r>
              <a:rPr lang="fr-FR" sz="2400" dirty="0">
                <a:latin typeface="Calibri" panose="020F0502020204030204" pitchFamily="34" charset="0"/>
                <a:cs typeface="Calibri" panose="020F0502020204030204" pitchFamily="34" charset="0"/>
              </a:rPr>
              <a:t>10h à 10h30 : Arrivée des marathoniens.</a:t>
            </a:r>
          </a:p>
          <a:p>
            <a:pPr marL="0" indent="0">
              <a:buNone/>
            </a:pPr>
            <a:r>
              <a:rPr lang="fr-FR" sz="2400" dirty="0">
                <a:latin typeface="Calibri" panose="020F0502020204030204" pitchFamily="34" charset="0"/>
                <a:cs typeface="Calibri" panose="020F0502020204030204" pitchFamily="34" charset="0"/>
              </a:rPr>
              <a:t>11h à 12H30 : Ateliers créatifs sport : échauffement, jeux d’adresse, relai.</a:t>
            </a:r>
          </a:p>
          <a:p>
            <a:pPr marL="0" indent="0">
              <a:buNone/>
            </a:pPr>
            <a:endParaRPr lang="fr-FR" sz="600" dirty="0">
              <a:latin typeface="Calibri" panose="020F0502020204030204" pitchFamily="34" charset="0"/>
              <a:cs typeface="Calibri" panose="020F0502020204030204" pitchFamily="34" charset="0"/>
            </a:endParaRPr>
          </a:p>
          <a:p>
            <a:pPr marL="0" indent="0">
              <a:buNone/>
            </a:pPr>
            <a:r>
              <a:rPr lang="fr-FR" sz="2600" b="1" u="sng" dirty="0"/>
              <a:t>Activités culturelle :</a:t>
            </a:r>
          </a:p>
          <a:p>
            <a:pPr marL="0" indent="0">
              <a:buNone/>
            </a:pPr>
            <a:r>
              <a:rPr lang="fr-FR" sz="2400" dirty="0">
                <a:latin typeface="Calibri" panose="020F0502020204030204" pitchFamily="34" charset="0"/>
                <a:cs typeface="Calibri" panose="020F0502020204030204" pitchFamily="34" charset="0"/>
              </a:rPr>
              <a:t>10h30 à 11h : Présentation des associations et des partenaires + Exposition.</a:t>
            </a:r>
            <a:endParaRPr lang="fr-FR" sz="2400" b="1" u="sng" dirty="0"/>
          </a:p>
          <a:p>
            <a:pPr marL="0" indent="0">
              <a:buNone/>
            </a:pPr>
            <a:r>
              <a:rPr lang="fr-FR" sz="2400" dirty="0">
                <a:latin typeface="Calibri" panose="020F0502020204030204" pitchFamily="34" charset="0"/>
                <a:cs typeface="Calibri" panose="020F0502020204030204" pitchFamily="34" charset="0"/>
              </a:rPr>
              <a:t>10h45-10H50: Présentation du guide touristique</a:t>
            </a:r>
          </a:p>
          <a:p>
            <a:pPr marL="0" indent="0">
              <a:buNone/>
            </a:pPr>
            <a:r>
              <a:rPr lang="fr-FR" sz="2400" dirty="0">
                <a:latin typeface="Calibri" panose="020F0502020204030204" pitchFamily="34" charset="0"/>
                <a:cs typeface="Calibri" panose="020F0502020204030204" pitchFamily="34" charset="0"/>
              </a:rPr>
              <a:t>11H-12H30: Projection, conférence</a:t>
            </a:r>
          </a:p>
          <a:p>
            <a:pPr marL="0" indent="0">
              <a:buNone/>
            </a:pPr>
            <a:r>
              <a:rPr lang="fr-FR" sz="2400" dirty="0">
                <a:latin typeface="Calibri" panose="020F0502020204030204" pitchFamily="34" charset="0"/>
                <a:cs typeface="Calibri" panose="020F0502020204030204" pitchFamily="34" charset="0"/>
              </a:rPr>
              <a:t>12h30 à 13h : Repas partagé </a:t>
            </a:r>
          </a:p>
          <a:p>
            <a:pPr marL="0" indent="0">
              <a:buNone/>
            </a:pPr>
            <a:r>
              <a:rPr lang="fr-FR" sz="2600" b="1" u="sng" dirty="0"/>
              <a:t>Lien réseaux sociaux : </a:t>
            </a:r>
          </a:p>
          <a:p>
            <a:pPr marL="0" indent="0">
              <a:buNone/>
            </a:pPr>
            <a:r>
              <a:rPr lang="fr-FR" sz="2400" dirty="0" err="1">
                <a:latin typeface="Calibri" panose="020F0502020204030204" pitchFamily="34" charset="0"/>
                <a:ea typeface="Calibri" panose="020F0502020204030204" pitchFamily="34" charset="0"/>
                <a:cs typeface="Calibri" panose="020F0502020204030204" pitchFamily="34" charset="0"/>
              </a:rPr>
              <a:t>Tiktok</a:t>
            </a:r>
            <a:r>
              <a:rPr lang="fr-FR" sz="2400" dirty="0">
                <a:latin typeface="Calibri" panose="020F0502020204030204" pitchFamily="34" charset="0"/>
                <a:ea typeface="Calibri" panose="020F0502020204030204" pitchFamily="34" charset="0"/>
                <a:cs typeface="Calibri" panose="020F0502020204030204" pitchFamily="34" charset="0"/>
              </a:rPr>
              <a:t> : </a:t>
            </a:r>
            <a:r>
              <a:rPr lang="fr-FR" sz="2400" dirty="0" err="1">
                <a:latin typeface="Calibri" panose="020F0502020204030204" pitchFamily="34" charset="0"/>
                <a:ea typeface="Calibri" panose="020F0502020204030204" pitchFamily="34" charset="0"/>
                <a:cs typeface="Calibri" panose="020F0502020204030204" pitchFamily="34" charset="0"/>
              </a:rPr>
              <a:t>olympe.event</a:t>
            </a:r>
            <a:r>
              <a:rPr lang="fr-FR" sz="2400" dirty="0">
                <a:latin typeface="Calibri" panose="020F0502020204030204" pitchFamily="34" charset="0"/>
                <a:ea typeface="Calibri" panose="020F0502020204030204" pitchFamily="34" charset="0"/>
                <a:cs typeface="Calibri" panose="020F0502020204030204" pitchFamily="34" charset="0"/>
              </a:rPr>
              <a:t> | IG: Olympevent75</a:t>
            </a:r>
          </a:p>
        </p:txBody>
      </p:sp>
      <p:pic>
        <p:nvPicPr>
          <p:cNvPr id="6" name="Image 5" descr="Une image contenant texte, balle, ballon, capture d’écran&#10;&#10;Description générée automatiquement">
            <a:extLst>
              <a:ext uri="{FF2B5EF4-FFF2-40B4-BE49-F238E27FC236}">
                <a16:creationId xmlns:a16="http://schemas.microsoft.com/office/drawing/2014/main" id="{58FF8F12-630D-776F-2B03-6C4152AA214F}"/>
              </a:ext>
            </a:extLst>
          </p:cNvPr>
          <p:cNvPicPr>
            <a:picLocks noChangeAspect="1"/>
          </p:cNvPicPr>
          <p:nvPr/>
        </p:nvPicPr>
        <p:blipFill>
          <a:blip r:embed="rId2"/>
          <a:stretch>
            <a:fillRect/>
          </a:stretch>
        </p:blipFill>
        <p:spPr>
          <a:xfrm>
            <a:off x="914400" y="469275"/>
            <a:ext cx="3695753" cy="5222241"/>
          </a:xfrm>
          <a:prstGeom prst="rect">
            <a:avLst/>
          </a:prstGeom>
        </p:spPr>
      </p:pic>
    </p:spTree>
    <p:extLst>
      <p:ext uri="{BB962C8B-B14F-4D97-AF65-F5344CB8AC3E}">
        <p14:creationId xmlns:p14="http://schemas.microsoft.com/office/powerpoint/2010/main" val="374660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3CE1303-73D5-4A52-A687-3F86418E504B}"/>
              </a:ext>
            </a:extLst>
          </p:cNvPr>
          <p:cNvPicPr>
            <a:picLocks noChangeAspect="1"/>
          </p:cNvPicPr>
          <p:nvPr/>
        </p:nvPicPr>
        <p:blipFill>
          <a:blip r:embed="rId3"/>
          <a:stretch>
            <a:fillRect/>
          </a:stretch>
        </p:blipFill>
        <p:spPr>
          <a:xfrm>
            <a:off x="0" y="-655320"/>
            <a:ext cx="12273279" cy="8182186"/>
          </a:xfrm>
          <a:prstGeom prst="rect">
            <a:avLst/>
          </a:prstGeom>
        </p:spPr>
      </p:pic>
    </p:spTree>
    <p:extLst>
      <p:ext uri="{BB962C8B-B14F-4D97-AF65-F5344CB8AC3E}">
        <p14:creationId xmlns:p14="http://schemas.microsoft.com/office/powerpoint/2010/main" val="23091593"/>
      </p:ext>
    </p:extLst>
  </p:cSld>
  <p:clrMapOvr>
    <a:masterClrMapping/>
  </p:clrMapOvr>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1816</TotalTime>
  <Words>515</Words>
  <Application>Microsoft Office PowerPoint</Application>
  <PresentationFormat>Grand écran</PresentationFormat>
  <Paragraphs>72</Paragraphs>
  <Slides>11</Slides>
  <Notes>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11</vt:i4>
      </vt:variant>
    </vt:vector>
  </HeadingPairs>
  <TitlesOfParts>
    <vt:vector size="17" baseType="lpstr">
      <vt:lpstr>Arial</vt:lpstr>
      <vt:lpstr>Calibri</vt:lpstr>
      <vt:lpstr>Comic Sans MS</vt:lpstr>
      <vt:lpstr>Neue Haas Grotesk Text Pro</vt:lpstr>
      <vt:lpstr>Times New Roman</vt:lpstr>
      <vt:lpstr>VanillaVTI</vt:lpstr>
      <vt:lpstr>Présentation PowerPoint</vt:lpstr>
      <vt:lpstr>Mot de la Présidente : Annick Etienne</vt:lpstr>
      <vt:lpstr>Présentation PowerPoint</vt:lpstr>
      <vt:lpstr>Présentation PowerPoint</vt:lpstr>
      <vt:lpstr>Organisateurs du projet Olympe</vt:lpstr>
      <vt:lpstr>Objectifs et valeurs du projet Olympe</vt:lpstr>
      <vt:lpstr>Présentation PowerPoint</vt:lpstr>
      <vt:lpstr>Présentation PowerPoint</vt:lpstr>
      <vt:lpstr>Présentation PowerPoint</vt:lpstr>
      <vt:lpstr>Nos partenaires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PROJET OLYMPE</dc:title>
  <dc:creator>Sadio SEYDI</dc:creator>
  <cp:lastModifiedBy>My PC</cp:lastModifiedBy>
  <cp:revision>40</cp:revision>
  <dcterms:created xsi:type="dcterms:W3CDTF">2024-03-26T10:38:12Z</dcterms:created>
  <dcterms:modified xsi:type="dcterms:W3CDTF">2024-05-02T17:07:14Z</dcterms:modified>
</cp:coreProperties>
</file>